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Lora"/>
      <p:regular r:id="rId28"/>
      <p:bold r:id="rId29"/>
      <p:italic r:id="rId30"/>
      <p:boldItalic r:id="rId31"/>
    </p:embeddedFont>
    <p:embeddedFont>
      <p:font typeface="Quattrocento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ora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or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ora-boldItalic.fntdata"/><Relationship Id="rId30" Type="http://schemas.openxmlformats.org/officeDocument/2006/relationships/font" Target="fonts/Lora-italic.fntdata"/><Relationship Id="rId11" Type="http://schemas.openxmlformats.org/officeDocument/2006/relationships/slide" Target="slides/slide7.xml"/><Relationship Id="rId33" Type="http://schemas.openxmlformats.org/officeDocument/2006/relationships/font" Target="fonts/QuattrocentoSans-bold.fntdata"/><Relationship Id="rId10" Type="http://schemas.openxmlformats.org/officeDocument/2006/relationships/slide" Target="slides/slide6.xml"/><Relationship Id="rId32" Type="http://schemas.openxmlformats.org/officeDocument/2006/relationships/font" Target="fonts/QuattrocentoSans-regular.fntdata"/><Relationship Id="rId13" Type="http://schemas.openxmlformats.org/officeDocument/2006/relationships/slide" Target="slides/slide9.xml"/><Relationship Id="rId35" Type="http://schemas.openxmlformats.org/officeDocument/2006/relationships/font" Target="fonts/QuattrocentoSans-boldItalic.fntdata"/><Relationship Id="rId12" Type="http://schemas.openxmlformats.org/officeDocument/2006/relationships/slide" Target="slides/slide8.xml"/><Relationship Id="rId34" Type="http://schemas.openxmlformats.org/officeDocument/2006/relationships/font" Target="fonts/QuattrocentoSans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0544dee39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0544dee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0544dee39_1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0544dee39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0544dee39_1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0544dee39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0544dee39_3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0544dee39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0544dee39_3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0544dee39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0544dee39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0544dee3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d93bc2c62_1_2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d93bc2c62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d93bc2c62_1_3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fd93bc2c62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d93bc2c62_1_3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d93bc2c62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d93bc2c62_1_3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d93bc2c62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d93bc2c62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d93bc2c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d93bc2c62_1_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d93bc2c62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d57ceb7db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d57ceb7d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d57ceb7db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d57ceb7d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d93bc2c62_1_1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d93bc2c62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d93bc2c62_2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d93bc2c6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d93bc2c62_2_2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d93bc2c62_2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/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i="1" sz="2400">
                <a:latin typeface="Lora"/>
                <a:ea typeface="Lora"/>
                <a:cs typeface="Lora"/>
                <a:sym typeface="Lora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Lora"/>
                <a:ea typeface="Lora"/>
                <a:cs typeface="Lora"/>
                <a:sym typeface="Lora"/>
              </a:rPr>
              <a:t>“</a:t>
            </a:r>
            <a:endParaRPr b="1"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" type="body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i="1" sz="1400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awemo.com/share/ef0c699f-5575-40f7-aa9c-29b19e740854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awemo.com/share/798301ac-d04f-4053-8bf9-6cafb077c8ff" TargetMode="External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awemo.com/share/4fce10d0-1c1f-439d-9c0a-15b73f1ea293" TargetMode="External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Caderneta Eletrônica</a:t>
            </a:r>
            <a:endParaRPr/>
          </a:p>
        </p:txBody>
      </p:sp>
      <p:pic>
        <p:nvPicPr>
          <p:cNvPr id="72" name="Google Shape;7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750" y="3497525"/>
            <a:ext cx="370900" cy="3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Plano de Gerenciamento dos </a:t>
            </a:r>
            <a:r>
              <a:rPr lang="en">
                <a:highlight>
                  <a:srgbClr val="FFCD00"/>
                </a:highlight>
              </a:rPr>
              <a:t>Recursos Humanos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299" name="Google Shape;299;p21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0" name="Google Shape;300;p2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2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21"/>
          <p:cNvSpPr txBox="1"/>
          <p:nvPr/>
        </p:nvSpPr>
        <p:spPr>
          <a:xfrm>
            <a:off x="805600" y="1739050"/>
            <a:ext cx="61227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Contratação de Pessoas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 etapas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Filtragem, entrevista técnica, fit cultural.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Onboarding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Liberação de Pessoas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15 dias de antecedencia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Transferência de conhecimento para outro colaborador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Desvincular Google Drive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Plano de Gerenciamento dos </a:t>
            </a:r>
            <a:r>
              <a:rPr lang="en">
                <a:highlight>
                  <a:srgbClr val="FFCD00"/>
                </a:highlight>
              </a:rPr>
              <a:t>Recursos Humanos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311" name="Google Shape;311;p22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12" name="Google Shape;312;p2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22"/>
          <p:cNvSpPr txBox="1"/>
          <p:nvPr/>
        </p:nvSpPr>
        <p:spPr>
          <a:xfrm>
            <a:off x="805600" y="1739050"/>
            <a:ext cx="61227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Calendário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18" name="Google Shape;3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274" y="2213625"/>
            <a:ext cx="7517450" cy="29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Plano de Gerenciamento dos </a:t>
            </a:r>
            <a:r>
              <a:rPr lang="en">
                <a:highlight>
                  <a:srgbClr val="FFCD00"/>
                </a:highlight>
              </a:rPr>
              <a:t>Recursos Humanos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324" name="Google Shape;324;p2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25" name="Google Shape;325;p2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2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23"/>
          <p:cNvSpPr txBox="1"/>
          <p:nvPr/>
        </p:nvSpPr>
        <p:spPr>
          <a:xfrm>
            <a:off x="805600" y="1739050"/>
            <a:ext cx="6122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Treinamentos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Processo de treinamento para modelagem de processos (dev)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Políticas e recompensas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Não há políticas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Segurança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○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 acordo com as diretrizes da LGPD</a:t>
            </a:r>
            <a:b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1" name="Google Shape;331;p23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4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D00"/>
                </a:highlight>
              </a:rPr>
              <a:t>BPMN</a:t>
            </a:r>
            <a:r>
              <a:rPr lang="en">
                <a:highlight>
                  <a:schemeClr val="lt1"/>
                </a:highlight>
              </a:rPr>
              <a:t> - Execução do Calendário</a:t>
            </a:r>
            <a:endParaRPr>
              <a:highlight>
                <a:schemeClr val="lt1"/>
              </a:highlight>
            </a:endParaRPr>
          </a:p>
        </p:txBody>
      </p:sp>
      <p:grpSp>
        <p:nvGrpSpPr>
          <p:cNvPr id="337" name="Google Shape;337;p24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38" name="Google Shape;338;p2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24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</a:pPr>
            <a:r>
              <a:t/>
            </a:r>
            <a:endParaRPr/>
          </a:p>
        </p:txBody>
      </p:sp>
      <p:pic>
        <p:nvPicPr>
          <p:cNvPr id="344" name="Google Shape;344;p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775" y="1766100"/>
            <a:ext cx="6177249" cy="27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5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D00"/>
                </a:highlight>
              </a:rPr>
              <a:t>BPMN</a:t>
            </a:r>
            <a:r>
              <a:rPr lang="en">
                <a:highlight>
                  <a:schemeClr val="lt1"/>
                </a:highlight>
              </a:rPr>
              <a:t> - Planejamento do Ano Letivo</a:t>
            </a:r>
            <a:endParaRPr>
              <a:highlight>
                <a:schemeClr val="lt1"/>
              </a:highlight>
            </a:endParaRPr>
          </a:p>
        </p:txBody>
      </p:sp>
      <p:grpSp>
        <p:nvGrpSpPr>
          <p:cNvPr id="350" name="Google Shape;350;p2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51" name="Google Shape;351;p2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2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25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</a:pPr>
            <a:r>
              <a:t/>
            </a:r>
            <a:endParaRPr/>
          </a:p>
        </p:txBody>
      </p:sp>
      <p:pic>
        <p:nvPicPr>
          <p:cNvPr id="357" name="Google Shape;357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400" y="1535037"/>
            <a:ext cx="5559178" cy="3113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D00"/>
                </a:highlight>
              </a:rPr>
              <a:t>BPMN</a:t>
            </a:r>
            <a:r>
              <a:rPr lang="en">
                <a:highlight>
                  <a:schemeClr val="lt1"/>
                </a:highlight>
              </a:rPr>
              <a:t> - Lançamento de Notas</a:t>
            </a:r>
            <a:endParaRPr>
              <a:highlight>
                <a:schemeClr val="lt1"/>
              </a:highlight>
            </a:endParaRPr>
          </a:p>
        </p:txBody>
      </p:sp>
      <p:grpSp>
        <p:nvGrpSpPr>
          <p:cNvPr id="363" name="Google Shape;363;p2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64" name="Google Shape;364;p2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26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</a:pPr>
            <a:r>
              <a:t/>
            </a:r>
            <a:endParaRPr/>
          </a:p>
        </p:txBody>
      </p:sp>
      <p:pic>
        <p:nvPicPr>
          <p:cNvPr id="370" name="Google Shape;370;p2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675" y="1382275"/>
            <a:ext cx="7849551" cy="354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"/>
          <p:cNvSpPr txBox="1"/>
          <p:nvPr>
            <p:ph type="ctrTitle"/>
          </p:nvPr>
        </p:nvSpPr>
        <p:spPr>
          <a:xfrm>
            <a:off x="2022225" y="1693525"/>
            <a:ext cx="4266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Lições aprendidas</a:t>
            </a:r>
            <a:endParaRPr/>
          </a:p>
        </p:txBody>
      </p:sp>
      <p:sp>
        <p:nvSpPr>
          <p:cNvPr id="376" name="Google Shape;376;p27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7" name="Google Shape;377;p2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Pontos fortes</a:t>
            </a:r>
            <a:endParaRPr/>
          </a:p>
        </p:txBody>
      </p:sp>
      <p:grpSp>
        <p:nvGrpSpPr>
          <p:cNvPr id="383" name="Google Shape;383;p28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84" name="Google Shape;384;p2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28"/>
          <p:cNvSpPr txBox="1"/>
          <p:nvPr/>
        </p:nvSpPr>
        <p:spPr>
          <a:xfrm>
            <a:off x="805600" y="1739050"/>
            <a:ext cx="61227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Reunião com o diretor de TI;</a:t>
            </a:r>
            <a:b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Alinhamento de expectativa com o cliente;</a:t>
            </a:r>
            <a:b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Pontos de melhoria</a:t>
            </a:r>
            <a:endParaRPr/>
          </a:p>
        </p:txBody>
      </p:sp>
      <p:grpSp>
        <p:nvGrpSpPr>
          <p:cNvPr id="395" name="Google Shape;395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96" name="Google Shape;396;p29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2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29"/>
          <p:cNvSpPr txBox="1"/>
          <p:nvPr/>
        </p:nvSpPr>
        <p:spPr>
          <a:xfrm>
            <a:off x="776025" y="1606050"/>
            <a:ext cx="60303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Problema de gestão de tempo;</a:t>
            </a:r>
            <a:b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Impedimentos externos do time (Horários);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"/>
          <p:cNvSpPr txBox="1"/>
          <p:nvPr>
            <p:ph idx="4294967295" type="ctrTitle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chemeClr val="accent1"/>
                </a:highlight>
              </a:rPr>
              <a:t>Obrigada</a:t>
            </a:r>
            <a:endParaRPr sz="4800">
              <a:highlight>
                <a:schemeClr val="accent1"/>
              </a:highlight>
            </a:endParaRPr>
          </a:p>
        </p:txBody>
      </p:sp>
      <p:cxnSp>
        <p:nvCxnSpPr>
          <p:cNvPr id="407" name="Google Shape;407;p30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30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" name="Google Shape;409;p30"/>
          <p:cNvGrpSpPr/>
          <p:nvPr/>
        </p:nvGrpSpPr>
        <p:grpSpPr>
          <a:xfrm>
            <a:off x="4184368" y="854983"/>
            <a:ext cx="1035173" cy="1035155"/>
            <a:chOff x="6643075" y="3664250"/>
            <a:chExt cx="407950" cy="407975"/>
          </a:xfrm>
        </p:grpSpPr>
        <p:sp>
          <p:nvSpPr>
            <p:cNvPr id="410" name="Google Shape;410;p30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30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413" name="Google Shape;413;p30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30"/>
          <p:cNvSpPr/>
          <p:nvPr/>
        </p:nvSpPr>
        <p:spPr>
          <a:xfrm>
            <a:off x="3936800" y="1094079"/>
            <a:ext cx="161807" cy="15450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0"/>
          <p:cNvSpPr/>
          <p:nvPr/>
        </p:nvSpPr>
        <p:spPr>
          <a:xfrm rot="2697385">
            <a:off x="5003062" y="1885038"/>
            <a:ext cx="245621" cy="23452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0"/>
          <p:cNvSpPr/>
          <p:nvPr/>
        </p:nvSpPr>
        <p:spPr>
          <a:xfrm>
            <a:off x="5197375" y="1751151"/>
            <a:ext cx="98383" cy="9397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0"/>
          <p:cNvSpPr/>
          <p:nvPr/>
        </p:nvSpPr>
        <p:spPr>
          <a:xfrm rot="1280154">
            <a:off x="3824697" y="1560092"/>
            <a:ext cx="98367" cy="93971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4</a:t>
            </a:r>
            <a:endParaRPr/>
          </a:p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9" name="Google Shape;79;p1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80" name="Google Shape;80;p1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760" y="2540886"/>
            <a:ext cx="177164" cy="17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112" y="4206240"/>
            <a:ext cx="177164" cy="17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2540871"/>
            <a:ext cx="177165" cy="17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748" y="2540865"/>
            <a:ext cx="177164" cy="17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608" y="4206235"/>
            <a:ext cx="177164" cy="17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384" y="4206247"/>
            <a:ext cx="177164" cy="17417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title"/>
          </p:nvPr>
        </p:nvSpPr>
        <p:spPr>
          <a:xfrm>
            <a:off x="1536192" y="2486363"/>
            <a:ext cx="12615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attrocento Sans"/>
                <a:ea typeface="Quattrocento Sans"/>
                <a:cs typeface="Quattrocento Sans"/>
                <a:sym typeface="Quattrocento Sans"/>
              </a:rPr>
              <a:t>afcps@cin.ufpe.br</a:t>
            </a:r>
            <a:endParaRPr sz="1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Google Shape;91;p13"/>
          <p:cNvSpPr txBox="1"/>
          <p:nvPr>
            <p:ph type="title"/>
          </p:nvPr>
        </p:nvSpPr>
        <p:spPr>
          <a:xfrm>
            <a:off x="7400925" y="2486363"/>
            <a:ext cx="12615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attrocento Sans"/>
                <a:ea typeface="Quattrocento Sans"/>
                <a:cs typeface="Quattrocento Sans"/>
                <a:sym typeface="Quattrocento Sans"/>
              </a:rPr>
              <a:t>acss3@cin.ufpe.br</a:t>
            </a:r>
            <a:endParaRPr sz="1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2" name="Google Shape;92;p13"/>
          <p:cNvSpPr txBox="1"/>
          <p:nvPr>
            <p:ph type="title"/>
          </p:nvPr>
        </p:nvSpPr>
        <p:spPr>
          <a:xfrm>
            <a:off x="4446759" y="2486350"/>
            <a:ext cx="1393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attrocento Sans"/>
                <a:ea typeface="Quattrocento Sans"/>
                <a:cs typeface="Quattrocento Sans"/>
                <a:sym typeface="Quattrocento Sans"/>
              </a:rPr>
              <a:t>amb6@cin.ufpe.br</a:t>
            </a:r>
            <a:endParaRPr sz="1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2103120" y="4151725"/>
            <a:ext cx="12615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attrocento Sans"/>
                <a:ea typeface="Quattrocento Sans"/>
                <a:cs typeface="Quattrocento Sans"/>
                <a:sym typeface="Quattrocento Sans"/>
              </a:rPr>
              <a:t>dco3@cin.ufpe.br</a:t>
            </a:r>
            <a:endParaRPr sz="1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4" name="Google Shape;94;p13"/>
          <p:cNvSpPr txBox="1"/>
          <p:nvPr>
            <p:ph type="title"/>
          </p:nvPr>
        </p:nvSpPr>
        <p:spPr>
          <a:xfrm>
            <a:off x="5041774" y="4151725"/>
            <a:ext cx="1393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attrocento Sans"/>
                <a:ea typeface="Quattrocento Sans"/>
                <a:cs typeface="Quattrocento Sans"/>
                <a:sym typeface="Quattrocento Sans"/>
              </a:rPr>
              <a:t>mecls@cin.ufpe.br</a:t>
            </a:r>
            <a:endParaRPr sz="1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5" name="Google Shape;95;p13"/>
          <p:cNvSpPr txBox="1"/>
          <p:nvPr>
            <p:ph type="title"/>
          </p:nvPr>
        </p:nvSpPr>
        <p:spPr>
          <a:xfrm>
            <a:off x="7922635" y="4151725"/>
            <a:ext cx="12615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attrocento Sans"/>
                <a:ea typeface="Quattrocento Sans"/>
                <a:cs typeface="Quattrocento Sans"/>
                <a:sym typeface="Quattrocento Sans"/>
              </a:rPr>
              <a:t>nags@cin.ufpe.br</a:t>
            </a:r>
            <a:endParaRPr sz="1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4">
            <a:alphaModFix/>
          </a:blip>
          <a:srcRect b="30694" l="0" r="29478" t="32903"/>
          <a:stretch/>
        </p:blipFill>
        <p:spPr>
          <a:xfrm>
            <a:off x="683575" y="3154680"/>
            <a:ext cx="1261500" cy="12618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5">
            <a:alphaModFix/>
          </a:blip>
          <a:srcRect b="43181" l="0" r="41595" t="30599"/>
          <a:stretch/>
        </p:blipFill>
        <p:spPr>
          <a:xfrm>
            <a:off x="5977325" y="1501125"/>
            <a:ext cx="1261800" cy="12618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6">
            <a:alphaModFix/>
          </a:blip>
          <a:srcRect b="24116" l="0" r="0" t="31125"/>
          <a:stretch/>
        </p:blipFill>
        <p:spPr>
          <a:xfrm>
            <a:off x="6517075" y="3152728"/>
            <a:ext cx="1261800" cy="12618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7">
            <a:alphaModFix/>
          </a:blip>
          <a:srcRect b="26732" l="0" r="0" t="30075"/>
          <a:stretch/>
        </p:blipFill>
        <p:spPr>
          <a:xfrm>
            <a:off x="3600163" y="3152723"/>
            <a:ext cx="1261800" cy="12618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8">
            <a:alphaModFix/>
          </a:blip>
          <a:srcRect b="24149" l="0" r="0" t="31253"/>
          <a:stretch/>
        </p:blipFill>
        <p:spPr>
          <a:xfrm>
            <a:off x="119250" y="1501123"/>
            <a:ext cx="1261500" cy="12618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" name="Google Shape;10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48100" y="1490472"/>
            <a:ext cx="1261875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 rotWithShape="1">
          <a:blip r:embed="rId5">
            <a:alphaModFix/>
          </a:blip>
          <a:srcRect b="51839" l="-203805" r="240697" t="21942"/>
          <a:stretch/>
        </p:blipFill>
        <p:spPr>
          <a:xfrm>
            <a:off x="3048125" y="1501125"/>
            <a:ext cx="1261800" cy="12618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p13"/>
          <p:cNvSpPr txBox="1"/>
          <p:nvPr/>
        </p:nvSpPr>
        <p:spPr>
          <a:xfrm>
            <a:off x="1180452" y="1874525"/>
            <a:ext cx="145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AD</a:t>
            </a:r>
            <a:r>
              <a:rPr b="1"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RIEL P</a:t>
            </a:r>
            <a:r>
              <a:rPr b="1" lang="en" sz="1200">
                <a:solidFill>
                  <a:schemeClr val="dk1"/>
                </a:solidFill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ER</a:t>
            </a:r>
            <a:r>
              <a:rPr b="1"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GENTI</a:t>
            </a:r>
            <a:r>
              <a:rPr b="1" lang="en" sz="1200">
                <a:solidFill>
                  <a:schemeClr val="dk1"/>
                </a:solidFill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NO</a:t>
            </a:r>
            <a:endParaRPr b="1" sz="120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" name="Google Shape;104;p13"/>
          <p:cNvSpPr txBox="1"/>
          <p:nvPr/>
        </p:nvSpPr>
        <p:spPr>
          <a:xfrm>
            <a:off x="7103506" y="1874520"/>
            <a:ext cx="131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ASL</a:t>
            </a:r>
            <a:r>
              <a:rPr b="1" lang="en" sz="1200">
                <a:solidFill>
                  <a:schemeClr val="dk1"/>
                </a:solidFill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AY</a:t>
            </a:r>
            <a:r>
              <a:rPr b="1"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</a:t>
            </a:r>
            <a:r>
              <a:rPr b="1" lang="en" sz="1200">
                <a:solidFill>
                  <a:schemeClr val="dk1"/>
                </a:solidFill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LEVIS</a:t>
            </a:r>
            <a:r>
              <a:rPr b="1"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SON</a:t>
            </a:r>
            <a:endParaRPr b="1"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1882811" y="3529575"/>
            <a:ext cx="122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DAN</a:t>
            </a:r>
            <a:r>
              <a:rPr b="1"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IEL CARV</a:t>
            </a:r>
            <a:r>
              <a:rPr b="1" lang="en" sz="1200">
                <a:solidFill>
                  <a:schemeClr val="dk1"/>
                </a:solidFill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ALHO</a:t>
            </a:r>
            <a:endParaRPr b="1" sz="1200">
              <a:solidFill>
                <a:schemeClr val="dk1"/>
              </a:solidFill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7732927" y="3529563"/>
            <a:ext cx="126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NAV</a:t>
            </a:r>
            <a:r>
              <a:rPr b="1" lang="en" sz="1200">
                <a:solidFill>
                  <a:schemeClr val="dk1"/>
                </a:solidFill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ARR</a:t>
            </a:r>
            <a:r>
              <a:rPr b="1"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 </a:t>
            </a:r>
            <a:r>
              <a:rPr b="1" lang="en" sz="1200">
                <a:solidFill>
                  <a:schemeClr val="dk1"/>
                </a:solidFill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GUI</a:t>
            </a:r>
            <a:r>
              <a:rPr b="1"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MARÃE</a:t>
            </a:r>
            <a:r>
              <a:rPr b="1" lang="en" sz="1200">
                <a:solidFill>
                  <a:schemeClr val="dk1"/>
                </a:solidFill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S</a:t>
            </a:r>
            <a:endParaRPr b="1" sz="120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7" name="Google Shape;107;p13"/>
          <p:cNvSpPr txBox="1"/>
          <p:nvPr/>
        </p:nvSpPr>
        <p:spPr>
          <a:xfrm>
            <a:off x="4204932" y="1874520"/>
            <a:ext cx="122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b="1" lang="en" sz="1200">
                <a:solidFill>
                  <a:schemeClr val="dk1"/>
                </a:solidFill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NTO</a:t>
            </a:r>
            <a:r>
              <a:rPr b="1"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NIO MARC</a:t>
            </a:r>
            <a:r>
              <a:rPr b="1" lang="en" sz="1200">
                <a:solidFill>
                  <a:schemeClr val="dk1"/>
                </a:solidFill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ELO</a:t>
            </a:r>
            <a:endParaRPr b="1" sz="120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13"/>
          <p:cNvSpPr txBox="1"/>
          <p:nvPr/>
        </p:nvSpPr>
        <p:spPr>
          <a:xfrm>
            <a:off x="4754516" y="3529584"/>
            <a:ext cx="110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M</a:t>
            </a:r>
            <a:r>
              <a:rPr b="1"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ARIA EST</a:t>
            </a:r>
            <a:r>
              <a:rPr b="1" lang="en" sz="1200">
                <a:solidFill>
                  <a:schemeClr val="dk1"/>
                </a:solidFill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ELA</a:t>
            </a:r>
            <a:endParaRPr b="1" sz="120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09" name="Google Shape;109;p13"/>
          <p:cNvCxnSpPr/>
          <p:nvPr/>
        </p:nvCxnSpPr>
        <p:spPr>
          <a:xfrm>
            <a:off x="1444752" y="2426900"/>
            <a:ext cx="1021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3"/>
          <p:cNvCxnSpPr/>
          <p:nvPr/>
        </p:nvCxnSpPr>
        <p:spPr>
          <a:xfrm>
            <a:off x="2048256" y="4078224"/>
            <a:ext cx="1021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3"/>
          <p:cNvCxnSpPr/>
          <p:nvPr/>
        </p:nvCxnSpPr>
        <p:spPr>
          <a:xfrm>
            <a:off x="7882128" y="4078225"/>
            <a:ext cx="1021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3"/>
          <p:cNvCxnSpPr/>
          <p:nvPr/>
        </p:nvCxnSpPr>
        <p:spPr>
          <a:xfrm>
            <a:off x="7313150" y="2423160"/>
            <a:ext cx="1021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3"/>
          <p:cNvCxnSpPr/>
          <p:nvPr/>
        </p:nvCxnSpPr>
        <p:spPr>
          <a:xfrm>
            <a:off x="4360825" y="2423160"/>
            <a:ext cx="1021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3"/>
          <p:cNvCxnSpPr/>
          <p:nvPr/>
        </p:nvCxnSpPr>
        <p:spPr>
          <a:xfrm>
            <a:off x="4983480" y="4078224"/>
            <a:ext cx="1021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Contextualizando</a:t>
            </a:r>
            <a:endParaRPr/>
          </a:p>
        </p:txBody>
      </p:sp>
      <p:sp>
        <p:nvSpPr>
          <p:cNvPr id="120" name="Google Shape;120;p1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1" name="Google Shape;121;p14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2" name="Google Shape;122;p1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4"/>
          <p:cNvSpPr txBox="1"/>
          <p:nvPr/>
        </p:nvSpPr>
        <p:spPr>
          <a:xfrm>
            <a:off x="1658725" y="12343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Caderneta eletronica</a:t>
            </a:r>
            <a:endParaRPr sz="1200">
              <a:solidFill>
                <a:schemeClr val="dk1"/>
              </a:solidFill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7" name="Google Shape;127;p14"/>
          <p:cNvSpPr txBox="1"/>
          <p:nvPr>
            <p:ph idx="4294967295" type="body"/>
          </p:nvPr>
        </p:nvSpPr>
        <p:spPr>
          <a:xfrm>
            <a:off x="725600" y="1806700"/>
            <a:ext cx="6754800" cy="24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1D1D1B"/>
              </a:buClr>
              <a:buSzPts val="1300"/>
              <a:buChar char="-"/>
            </a:pPr>
            <a:r>
              <a:rPr lang="en" sz="1300"/>
              <a:t>Atualmente, </a:t>
            </a:r>
            <a:r>
              <a:rPr lang="en" sz="1300">
                <a:highlight>
                  <a:srgbClr val="FFCD00"/>
                </a:highlight>
              </a:rPr>
              <a:t>Caderneta</a:t>
            </a:r>
            <a:r>
              <a:rPr lang="en" sz="1300"/>
              <a:t> Física, </a:t>
            </a:r>
            <a:r>
              <a:rPr lang="en" sz="1300">
                <a:highlight>
                  <a:srgbClr val="FFCD00"/>
                </a:highlight>
              </a:rPr>
              <a:t>registro</a:t>
            </a:r>
            <a:r>
              <a:rPr lang="en" sz="1300"/>
              <a:t> de dados de </a:t>
            </a:r>
            <a:r>
              <a:rPr lang="en" sz="1300">
                <a:highlight>
                  <a:srgbClr val="FFCD00"/>
                </a:highlight>
              </a:rPr>
              <a:t>maneira manual.</a:t>
            </a:r>
            <a:endParaRPr sz="1300">
              <a:highlight>
                <a:srgbClr val="FFCD00"/>
              </a:highlight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D1D1B"/>
              </a:buClr>
              <a:buSzPts val="1300"/>
              <a:buChar char="-"/>
            </a:pPr>
            <a:r>
              <a:rPr lang="en" sz="1300"/>
              <a:t>Caderneta física, armazena </a:t>
            </a:r>
            <a:r>
              <a:rPr lang="en" sz="1300">
                <a:highlight>
                  <a:srgbClr val="FFCD00"/>
                </a:highlight>
              </a:rPr>
              <a:t>frequencia, diário de classe, registro de aula.</a:t>
            </a:r>
            <a:endParaRPr sz="1300">
              <a:highlight>
                <a:srgbClr val="FFCD00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D1D1B"/>
              </a:buClr>
              <a:buSzPts val="1300"/>
              <a:buChar char="-"/>
            </a:pPr>
            <a:r>
              <a:rPr lang="en" sz="1300"/>
              <a:t>Utilizar papel passou a ser inviável na pandemia, por conta do </a:t>
            </a:r>
            <a:r>
              <a:rPr lang="en" sz="1300">
                <a:highlight>
                  <a:srgbClr val="FFCD00"/>
                </a:highlight>
              </a:rPr>
              <a:t>contexto remoto</a:t>
            </a:r>
            <a:r>
              <a:rPr lang="en" sz="1300"/>
              <a:t>.</a:t>
            </a:r>
            <a:endParaRPr sz="1300">
              <a:highlight>
                <a:srgbClr val="FFCD00"/>
              </a:highlight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1D1D1B"/>
              </a:buClr>
              <a:buSzPts val="1500"/>
              <a:buChar char="-"/>
            </a:pPr>
            <a:r>
              <a:rPr lang="en" sz="1300"/>
              <a:t>Precisa ser </a:t>
            </a:r>
            <a:r>
              <a:rPr lang="en" sz="1300">
                <a:highlight>
                  <a:srgbClr val="FFCD00"/>
                </a:highlight>
              </a:rPr>
              <a:t>adaptado as necessidades</a:t>
            </a:r>
            <a:r>
              <a:rPr lang="en" sz="1300"/>
              <a:t> do CAp</a:t>
            </a:r>
            <a:r>
              <a:rPr lang="en" sz="1500"/>
              <a:t>.</a:t>
            </a:r>
            <a:endParaRPr sz="1500"/>
          </a:p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/>
          <p:nvPr>
            <p:ph idx="4294967295" type="ctrTitle"/>
          </p:nvPr>
        </p:nvSpPr>
        <p:spPr>
          <a:xfrm>
            <a:off x="2315218" y="-144912"/>
            <a:ext cx="4523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</a:t>
            </a:r>
            <a:r>
              <a:rPr lang="en">
                <a:highlight>
                  <a:schemeClr val="accent1"/>
                </a:highlight>
              </a:rPr>
              <a:t>HOLDER</a:t>
            </a:r>
            <a:r>
              <a:rPr lang="en"/>
              <a:t>S</a:t>
            </a: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193313" y="846375"/>
            <a:ext cx="8767500" cy="298500"/>
          </a:xfrm>
          <a:prstGeom prst="rect">
            <a:avLst/>
          </a:prstGeom>
          <a:solidFill>
            <a:srgbClr val="FAD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"/>
          <p:cNvSpPr txBox="1"/>
          <p:nvPr/>
        </p:nvSpPr>
        <p:spPr>
          <a:xfrm>
            <a:off x="328688" y="818625"/>
            <a:ext cx="127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Quattrocento Sans"/>
                <a:ea typeface="Quattrocento Sans"/>
                <a:cs typeface="Quattrocento Sans"/>
                <a:sym typeface="Quattrocento Sans"/>
              </a:rPr>
              <a:t>Stakeholder</a:t>
            </a:r>
            <a:endParaRPr b="1" sz="11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3393038" y="818625"/>
            <a:ext cx="169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Quattrocento Sans"/>
                <a:ea typeface="Quattrocento Sans"/>
                <a:cs typeface="Quattrocento Sans"/>
                <a:sym typeface="Quattrocento Sans"/>
              </a:rPr>
              <a:t>Influências Negativas</a:t>
            </a:r>
            <a:endParaRPr b="1" sz="11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1811588" y="818625"/>
            <a:ext cx="138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Quattrocento Sans"/>
                <a:ea typeface="Quattrocento Sans"/>
                <a:cs typeface="Quattrocento Sans"/>
                <a:sym typeface="Quattrocento Sans"/>
              </a:rPr>
              <a:t>Influência Positivas </a:t>
            </a:r>
            <a:endParaRPr b="1" sz="11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5109038" y="818625"/>
            <a:ext cx="1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Quattrocento Sans"/>
                <a:ea typeface="Quattrocento Sans"/>
                <a:cs typeface="Quattrocento Sans"/>
                <a:sym typeface="Quattrocento Sans"/>
              </a:rPr>
              <a:t>Grau de poder</a:t>
            </a:r>
            <a:endParaRPr b="1" sz="11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8" name="Google Shape;138;p15"/>
          <p:cNvSpPr txBox="1"/>
          <p:nvPr/>
        </p:nvSpPr>
        <p:spPr>
          <a:xfrm>
            <a:off x="6228788" y="818625"/>
            <a:ext cx="127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Quattrocento Sans"/>
                <a:ea typeface="Quattrocento Sans"/>
                <a:cs typeface="Quattrocento Sans"/>
                <a:sym typeface="Quattrocento Sans"/>
              </a:rPr>
              <a:t>Grau de interesse</a:t>
            </a:r>
            <a:endParaRPr b="1" sz="11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7461238" y="818625"/>
            <a:ext cx="146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Quattrocento Sans"/>
                <a:ea typeface="Quattrocento Sans"/>
                <a:cs typeface="Quattrocento Sans"/>
                <a:sym typeface="Quattrocento Sans"/>
              </a:rPr>
              <a:t>Atitude do time</a:t>
            </a:r>
            <a:endParaRPr b="1" sz="11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" name="Google Shape;140;p15"/>
          <p:cNvSpPr/>
          <p:nvPr/>
        </p:nvSpPr>
        <p:spPr>
          <a:xfrm>
            <a:off x="193325" y="1172625"/>
            <a:ext cx="8767500" cy="3621000"/>
          </a:xfrm>
          <a:prstGeom prst="rect">
            <a:avLst/>
          </a:prstGeom>
          <a:solidFill>
            <a:srgbClr val="FFE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41" name="Google Shape;141;p15"/>
          <p:cNvSpPr txBox="1"/>
          <p:nvPr/>
        </p:nvSpPr>
        <p:spPr>
          <a:xfrm>
            <a:off x="255938" y="1192475"/>
            <a:ext cx="12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183188" y="1180980"/>
            <a:ext cx="1344600" cy="3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Cliente 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&lt;Marlos Ribeiro&gt;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Coordenadores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Professores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 (mapear as amostras)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Desenvolvedores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 STI Labs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Alunos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3308288" y="1180980"/>
            <a:ext cx="17373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Dificuldade para dispor tempo para reuniões com a equipe e vice versa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Se não houver o registro desses professores na plataforma o processo completo não se comportará como esperado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Dificuldade para manter integridade de dados caso não haja o preenchimento diário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Nenhuma conhecida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Nenhuma conhecida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" name="Google Shape;144;p15"/>
          <p:cNvSpPr txBox="1"/>
          <p:nvPr/>
        </p:nvSpPr>
        <p:spPr>
          <a:xfrm>
            <a:off x="5091487" y="1180980"/>
            <a:ext cx="10914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</a:t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9</a:t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9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</a:t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</a:t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7546388" y="1180980"/>
            <a:ext cx="1383000" cy="3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Agendar reuniões e/ou conversar por email para sanar dúvidas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Entrar em contato para entender as principais dores desse stakeholder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Entrar em contato para entender as principais dores desse stakeholder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Desenvolver o sistema desde o incio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Entrar em contato para entender as principais dores desse stakeholder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6318938" y="1180980"/>
            <a:ext cx="1091400" cy="3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</a:t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10</a:t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8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47" name="Google Shape;147;p15"/>
          <p:cNvCxnSpPr/>
          <p:nvPr/>
        </p:nvCxnSpPr>
        <p:spPr>
          <a:xfrm>
            <a:off x="1527638" y="894225"/>
            <a:ext cx="0" cy="202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5"/>
          <p:cNvCxnSpPr/>
          <p:nvPr/>
        </p:nvCxnSpPr>
        <p:spPr>
          <a:xfrm>
            <a:off x="3314988" y="894225"/>
            <a:ext cx="0" cy="202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5"/>
          <p:cNvCxnSpPr/>
          <p:nvPr/>
        </p:nvCxnSpPr>
        <p:spPr>
          <a:xfrm>
            <a:off x="5045588" y="894225"/>
            <a:ext cx="0" cy="202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5"/>
          <p:cNvCxnSpPr/>
          <p:nvPr/>
        </p:nvCxnSpPr>
        <p:spPr>
          <a:xfrm>
            <a:off x="6182888" y="894225"/>
            <a:ext cx="0" cy="202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5"/>
          <p:cNvCxnSpPr/>
          <p:nvPr/>
        </p:nvCxnSpPr>
        <p:spPr>
          <a:xfrm>
            <a:off x="7555238" y="894225"/>
            <a:ext cx="0" cy="202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15"/>
          <p:cNvSpPr/>
          <p:nvPr/>
        </p:nvSpPr>
        <p:spPr>
          <a:xfrm>
            <a:off x="193263" y="1753375"/>
            <a:ext cx="8767500" cy="811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193263" y="2564875"/>
            <a:ext cx="8767500" cy="675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193313" y="3240174"/>
            <a:ext cx="8767500" cy="64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/>
          <p:cNvSpPr txBox="1"/>
          <p:nvPr/>
        </p:nvSpPr>
        <p:spPr>
          <a:xfrm>
            <a:off x="1549313" y="1180980"/>
            <a:ext cx="17373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Conhecimento detalhado do processo interno do CAp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Responsável por cuidar do processo interno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Responsável pelo envio das informações de classe e de presença dos alunos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Conhecimento técnico para promover manutenção dos sistemas internos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São responsáveis por compor os dados introdutórios de acordo com sua 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Quattrocento Sans"/>
                <a:ea typeface="Quattrocento Sans"/>
                <a:cs typeface="Quattrocento Sans"/>
                <a:sym typeface="Quattrocento Sans"/>
              </a:rPr>
              <a:t>regularidade e registro de atividades nas aulas</a:t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56" name="Google Shape;156;p15"/>
          <p:cNvCxnSpPr>
            <a:endCxn id="157" idx="2"/>
          </p:cNvCxnSpPr>
          <p:nvPr/>
        </p:nvCxnSpPr>
        <p:spPr>
          <a:xfrm flipH="1" rot="10800000">
            <a:off x="24300" y="4949475"/>
            <a:ext cx="44106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15"/>
          <p:cNvSpPr/>
          <p:nvPr/>
        </p:nvSpPr>
        <p:spPr>
          <a:xfrm>
            <a:off x="4434900" y="4812375"/>
            <a:ext cx="274200" cy="27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58" name="Google Shape;158;p15"/>
          <p:cNvCxnSpPr/>
          <p:nvPr/>
        </p:nvCxnSpPr>
        <p:spPr>
          <a:xfrm flipH="1" rot="10800000">
            <a:off x="4709100" y="4933625"/>
            <a:ext cx="44106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15"/>
          <p:cNvSpPr txBox="1"/>
          <p:nvPr/>
        </p:nvSpPr>
        <p:spPr>
          <a:xfrm>
            <a:off x="4443984" y="4764024"/>
            <a:ext cx="20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1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/>
          <p:nvPr/>
        </p:nvSpPr>
        <p:spPr>
          <a:xfrm>
            <a:off x="6867144" y="1252728"/>
            <a:ext cx="1645800" cy="815400"/>
          </a:xfrm>
          <a:prstGeom prst="roundRect">
            <a:avLst>
              <a:gd fmla="val 16667" name="adj"/>
            </a:avLst>
          </a:prstGeom>
          <a:solidFill>
            <a:srgbClr val="FFE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640250" y="1149025"/>
            <a:ext cx="966000" cy="815400"/>
          </a:xfrm>
          <a:prstGeom prst="roundRect">
            <a:avLst>
              <a:gd fmla="val 16667" name="adj"/>
            </a:avLst>
          </a:prstGeom>
          <a:solidFill>
            <a:srgbClr val="FFE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6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640250" y="1662450"/>
            <a:ext cx="3246000" cy="2535600"/>
          </a:xfrm>
          <a:prstGeom prst="rect">
            <a:avLst/>
          </a:prstGeom>
          <a:solidFill>
            <a:srgbClr val="FFE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●"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Termo de abertura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●"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Canvas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●"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Matriz SIPOC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●"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Diagrama de gestão de Escopo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5274025" y="1662450"/>
            <a:ext cx="3246000" cy="2535600"/>
          </a:xfrm>
          <a:prstGeom prst="rect">
            <a:avLst/>
          </a:prstGeom>
          <a:solidFill>
            <a:srgbClr val="FFE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●"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FCs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●"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Matriz RACI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●"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Análise dos Stakeholders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●"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Gerenciamento da comunicação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Quattrocento Sans"/>
              <a:buChar char="●"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Plano de RH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2362500" y="254350"/>
            <a:ext cx="4419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b="1" lang="en" sz="300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rtef</a:t>
            </a:r>
            <a:r>
              <a:rPr b="1" lang="en" sz="3000">
                <a:latin typeface="Quattrocento Sans"/>
                <a:ea typeface="Quattrocento Sans"/>
                <a:cs typeface="Quattrocento Sans"/>
                <a:sym typeface="Quattrocento Sans"/>
              </a:rPr>
              <a:t>atos levan</a:t>
            </a:r>
            <a:r>
              <a:rPr b="1" lang="en" sz="3000">
                <a:highlight>
                  <a:schemeClr val="accen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tados</a:t>
            </a:r>
            <a:endParaRPr b="1" sz="3000">
              <a:highlight>
                <a:schemeClr val="accen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Quattrocento Sans"/>
                <a:ea typeface="Quattrocento Sans"/>
                <a:cs typeface="Quattrocento Sans"/>
                <a:sym typeface="Quattrocento Sans"/>
              </a:rPr>
              <a:t> no </a:t>
            </a:r>
            <a:r>
              <a:rPr b="1" lang="en" sz="3000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pr</a:t>
            </a:r>
            <a:r>
              <a:rPr b="1" lang="en" sz="3000">
                <a:latin typeface="Quattrocento Sans"/>
                <a:ea typeface="Quattrocento Sans"/>
                <a:cs typeface="Quattrocento Sans"/>
                <a:sym typeface="Quattrocento Sans"/>
              </a:rPr>
              <a:t>ojeto</a:t>
            </a:r>
            <a:endParaRPr b="1" sz="3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640252" y="1253930"/>
            <a:ext cx="96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Kickoff</a:t>
            </a:r>
            <a:endParaRPr b="1"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1" name="Google Shape;171;p16"/>
          <p:cNvSpPr txBox="1"/>
          <p:nvPr/>
        </p:nvSpPr>
        <p:spPr>
          <a:xfrm>
            <a:off x="6820658" y="1261580"/>
            <a:ext cx="173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attrocento Sans"/>
                <a:ea typeface="Quattrocento Sans"/>
                <a:cs typeface="Quattrocento Sans"/>
                <a:sym typeface="Quattrocento Sans"/>
              </a:rPr>
              <a:t>1° Status report</a:t>
            </a:r>
            <a:endParaRPr b="1" sz="17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72" name="Google Shape;172;p16"/>
          <p:cNvGrpSpPr/>
          <p:nvPr/>
        </p:nvGrpSpPr>
        <p:grpSpPr>
          <a:xfrm>
            <a:off x="4411728" y="4352152"/>
            <a:ext cx="320534" cy="297097"/>
            <a:chOff x="5247525" y="3007275"/>
            <a:chExt cx="517575" cy="456510"/>
          </a:xfrm>
        </p:grpSpPr>
        <p:sp>
          <p:nvSpPr>
            <p:cNvPr id="173" name="Google Shape;173;p16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5566575" y="3265260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5" name="Google Shape;175;p16"/>
          <p:cNvCxnSpPr/>
          <p:nvPr/>
        </p:nvCxnSpPr>
        <p:spPr>
          <a:xfrm flipH="1" rot="10800000">
            <a:off x="5626075" y="2214500"/>
            <a:ext cx="2541900" cy="12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16"/>
          <p:cNvCxnSpPr/>
          <p:nvPr/>
        </p:nvCxnSpPr>
        <p:spPr>
          <a:xfrm flipH="1" rot="10800000">
            <a:off x="5626075" y="2616738"/>
            <a:ext cx="2541900" cy="12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16"/>
          <p:cNvCxnSpPr/>
          <p:nvPr/>
        </p:nvCxnSpPr>
        <p:spPr>
          <a:xfrm flipH="1" rot="10800000">
            <a:off x="5626075" y="3050588"/>
            <a:ext cx="2541900" cy="12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6"/>
          <p:cNvCxnSpPr/>
          <p:nvPr/>
        </p:nvCxnSpPr>
        <p:spPr>
          <a:xfrm flipH="1" rot="10800000">
            <a:off x="5626075" y="3431400"/>
            <a:ext cx="2541900" cy="12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16"/>
          <p:cNvCxnSpPr/>
          <p:nvPr/>
        </p:nvCxnSpPr>
        <p:spPr>
          <a:xfrm flipH="1" rot="10800000">
            <a:off x="873575" y="2565750"/>
            <a:ext cx="2541900" cy="12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6"/>
          <p:cNvCxnSpPr/>
          <p:nvPr/>
        </p:nvCxnSpPr>
        <p:spPr>
          <a:xfrm flipH="1" rot="10800000">
            <a:off x="873575" y="2924250"/>
            <a:ext cx="2541900" cy="12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16"/>
          <p:cNvCxnSpPr/>
          <p:nvPr/>
        </p:nvCxnSpPr>
        <p:spPr>
          <a:xfrm flipH="1" rot="10800000">
            <a:off x="873575" y="3319250"/>
            <a:ext cx="2541900" cy="12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das atividades</a:t>
            </a:r>
            <a:endParaRPr/>
          </a:p>
        </p:txBody>
      </p:sp>
      <p:sp>
        <p:nvSpPr>
          <p:cNvPr id="187" name="Google Shape;187;p1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1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21/12</a:t>
            </a:r>
            <a:endParaRPr b="1"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*</a:t>
            </a:r>
            <a:r>
              <a:rPr b="1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/11</a:t>
            </a:r>
            <a:endParaRPr b="1"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0" name="Google Shape;190;p1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04/11</a:t>
            </a:r>
            <a:endParaRPr b="1"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1" name="Google Shape;191;p1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03/11</a:t>
            </a:r>
            <a:endParaRPr b="1"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2" name="Google Shape;192;p1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01/11</a:t>
            </a:r>
            <a:endParaRPr b="1"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31/10</a:t>
            </a:r>
            <a:endParaRPr b="1"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29</a:t>
            </a:r>
            <a:r>
              <a:rPr b="1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/10</a:t>
            </a:r>
            <a:endParaRPr b="1"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28</a:t>
            </a:r>
            <a:r>
              <a:rPr b="1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/10</a:t>
            </a:r>
            <a:endParaRPr b="1"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6" name="Google Shape;196;p1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27</a:t>
            </a:r>
            <a:r>
              <a:rPr b="1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/10</a:t>
            </a:r>
            <a:endParaRPr b="1"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7" name="Google Shape;197;p1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21</a:t>
            </a:r>
            <a:r>
              <a:rPr b="1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/10</a:t>
            </a:r>
            <a:endParaRPr b="1"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18</a:t>
            </a:r>
            <a:r>
              <a:rPr b="1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/10</a:t>
            </a:r>
            <a:endParaRPr b="1"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9" name="Google Shape;199;p1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14/10</a:t>
            </a:r>
            <a:endParaRPr b="1"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0" name="Google Shape;200;p1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cxnSp>
        <p:nvCxnSpPr>
          <p:cNvPr id="201" name="Google Shape;201;p1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02" name="Google Shape;202;p17"/>
          <p:cNvSpPr txBox="1"/>
          <p:nvPr/>
        </p:nvSpPr>
        <p:spPr>
          <a:xfrm>
            <a:off x="727925" y="172846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KICK OFF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03" name="Google Shape;203;p1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04" name="Google Shape;204;p1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Definir fatores críticos do projeto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05" name="Google Shape;205;p1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06" name="Google Shape;206;p17"/>
          <p:cNvSpPr txBox="1"/>
          <p:nvPr/>
        </p:nvSpPr>
        <p:spPr>
          <a:xfrm>
            <a:off x="3373374" y="1727200"/>
            <a:ext cx="1435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Discussão e avaliação do gerenciamento dos stakeholders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07" name="Google Shape;207;p1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08" name="Google Shape;208;p1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Construção do BPMN ❌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09" name="Google Shape;209;p1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0" name="Google Shape;210;p1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Construção BPMN + 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Encaminhar para Marlos  o BPMN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11" name="Google Shape;211;p1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2" name="Google Shape;212;p1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Pró</a:t>
            </a: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ximos passos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13" name="Google Shape;213;p1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4" name="Google Shape;214;p1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Reunião do time para discutir o projeto ❌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15" name="Google Shape;215;p1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6" name="Google Shape;216;p1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Analise de stakeholders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17" name="Google Shape;217;p1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18" name="Google Shape;218;p1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Segunda reunião com o cliente/ melhorar o forms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19" name="Google Shape;219;p1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20" name="Google Shape;220;p1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Começo da construção do BPMN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21" name="Google Shape;221;p1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22" name="Google Shape;222;p1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1ª status report 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23" name="Google Shape;223;p1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24" name="Google Shape;224;p1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Apresentação final e resultados</a:t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25" name="Google Shape;225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26" name="Google Shape;226;p1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Matriz RACI</a:t>
            </a:r>
            <a:endParaRPr/>
          </a:p>
        </p:txBody>
      </p:sp>
      <p:grpSp>
        <p:nvGrpSpPr>
          <p:cNvPr id="236" name="Google Shape;236;p18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37" name="Google Shape;237;p1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1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" name="Google Shape;2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26" y="1572126"/>
            <a:ext cx="8356150" cy="2350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6475" y="92050"/>
            <a:ext cx="1253236" cy="9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Plano de Gerenciamento de </a:t>
            </a:r>
            <a:r>
              <a:rPr lang="en">
                <a:highlight>
                  <a:srgbClr val="FFCD00"/>
                </a:highlight>
              </a:rPr>
              <a:t>Comunicações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249" name="Google Shape;249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50" name="Google Shape;250;p19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1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5" name="Google Shape;255;p19"/>
          <p:cNvGrpSpPr/>
          <p:nvPr/>
        </p:nvGrpSpPr>
        <p:grpSpPr>
          <a:xfrm>
            <a:off x="2789230" y="1812865"/>
            <a:ext cx="1779503" cy="3114400"/>
            <a:chOff x="3071457" y="2013875"/>
            <a:chExt cx="1944600" cy="1569600"/>
          </a:xfrm>
        </p:grpSpPr>
        <p:sp>
          <p:nvSpPr>
            <p:cNvPr id="256" name="Google Shape;256;p19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9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Eventos programados para comunicação</a:t>
              </a:r>
              <a:endParaRPr b="1" sz="11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1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8" name="Google Shape;258;p19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Apresentação preliminar do planejamento e Status Report - 04/11/21</a:t>
              </a:r>
              <a:endParaRPr sz="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Detalhamento do planejamento e Status Report - 02/12/2021</a:t>
              </a:r>
              <a:endParaRPr sz="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Apresentação final do projeto - 21/12/2021</a:t>
              </a:r>
              <a:endParaRPr sz="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9" name="Google Shape;259;p19"/>
          <p:cNvGrpSpPr/>
          <p:nvPr/>
        </p:nvGrpSpPr>
        <p:grpSpPr>
          <a:xfrm>
            <a:off x="1011911" y="1812865"/>
            <a:ext cx="1779503" cy="3114400"/>
            <a:chOff x="1126863" y="2013875"/>
            <a:chExt cx="1944600" cy="1569600"/>
          </a:xfrm>
        </p:grpSpPr>
        <p:sp>
          <p:nvSpPr>
            <p:cNvPr id="260" name="Google Shape;260;p19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9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Processo de gerenciamento das comunicações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19"/>
            <p:cNvSpPr txBox="1"/>
            <p:nvPr/>
          </p:nvSpPr>
          <p:spPr>
            <a:xfrm>
              <a:off x="1351650" y="2651356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Discord e Google Meet. Sincrono e assincrono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Quadro kanban + Trello. Transparência, seguindo fundamentos do Scrum.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Reuniões diárias, máx 15 minutos. Status das atividades, a fazer, feito, fazendo.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3" name="Google Shape;263;p19"/>
          <p:cNvGrpSpPr/>
          <p:nvPr/>
        </p:nvGrpSpPr>
        <p:grpSpPr>
          <a:xfrm>
            <a:off x="4566044" y="1812875"/>
            <a:ext cx="1783013" cy="3114400"/>
            <a:chOff x="5015938" y="2013875"/>
            <a:chExt cx="3001200" cy="1569600"/>
          </a:xfrm>
        </p:grpSpPr>
        <p:sp>
          <p:nvSpPr>
            <p:cNvPr id="264" name="Google Shape;264;p19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Processo de registro dos eventos de comunicação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" name="Google Shape;266;p19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Reuniões entre os integrantes do grupo via Google Meet e Discord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Reunião com o stakeholder via Google Meet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7" name="Google Shape;267;p19"/>
          <p:cNvGrpSpPr/>
          <p:nvPr/>
        </p:nvGrpSpPr>
        <p:grpSpPr>
          <a:xfrm flipH="1">
            <a:off x="6349068" y="1812875"/>
            <a:ext cx="1783013" cy="3114400"/>
            <a:chOff x="5015938" y="2013875"/>
            <a:chExt cx="3001200" cy="1569600"/>
          </a:xfrm>
        </p:grpSpPr>
        <p:sp>
          <p:nvSpPr>
            <p:cNvPr id="268" name="Google Shape;268;p19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Frequência e critérios para atualização deste plano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0" name="Google Shape;270;p19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Mudanças que 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envolvem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riscos ou premissas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Alterações devem ser avaliadas pelo GP e aprovadas pelo cliente.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Plano de Gerenciamento dos </a:t>
            </a:r>
            <a:r>
              <a:rPr lang="en">
                <a:highlight>
                  <a:srgbClr val="FFCD00"/>
                </a:highlight>
              </a:rPr>
              <a:t>Recursos Humanos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276" name="Google Shape;276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77" name="Google Shape;277;p2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2" name="Google Shape;282;p20"/>
          <p:cNvGrpSpPr/>
          <p:nvPr/>
        </p:nvGrpSpPr>
        <p:grpSpPr>
          <a:xfrm>
            <a:off x="561851" y="2061074"/>
            <a:ext cx="8020297" cy="1959412"/>
            <a:chOff x="472800" y="1959374"/>
            <a:chExt cx="8020297" cy="1959412"/>
          </a:xfrm>
        </p:grpSpPr>
        <p:sp>
          <p:nvSpPr>
            <p:cNvPr id="283" name="Google Shape;283;p20"/>
            <p:cNvSpPr/>
            <p:nvPr/>
          </p:nvSpPr>
          <p:spPr>
            <a:xfrm>
              <a:off x="3064251" y="1959379"/>
              <a:ext cx="2358000" cy="67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Adril Peregrino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(Gerente de Projeto)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472800" y="3381787"/>
              <a:ext cx="1866300" cy="53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Antônio Marcelo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6069606" y="1959374"/>
              <a:ext cx="2358000" cy="67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Aslay Clevisson</a:t>
              </a:r>
              <a:b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(Scrum Master)</a:t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286" name="Google Shape;286;p20"/>
            <p:cNvCxnSpPr>
              <a:stCxn id="283" idx="3"/>
              <a:endCxn id="285" idx="1"/>
            </p:cNvCxnSpPr>
            <p:nvPr/>
          </p:nvCxnSpPr>
          <p:spPr>
            <a:xfrm>
              <a:off x="5422251" y="2298679"/>
              <a:ext cx="647400" cy="600"/>
            </a:xfrm>
            <a:prstGeom prst="bentConnector3">
              <a:avLst>
                <a:gd fmla="val 49999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7" name="Google Shape;287;p20"/>
            <p:cNvCxnSpPr>
              <a:stCxn id="284" idx="0"/>
              <a:endCxn id="283" idx="2"/>
            </p:cNvCxnSpPr>
            <p:nvPr/>
          </p:nvCxnSpPr>
          <p:spPr>
            <a:xfrm rot="-5400000">
              <a:off x="2452800" y="1591237"/>
              <a:ext cx="743700" cy="2837400"/>
            </a:xfrm>
            <a:prstGeom prst="bentConnector3">
              <a:avLst>
                <a:gd fmla="val 49995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8" name="Google Shape;288;p20"/>
            <p:cNvSpPr/>
            <p:nvPr/>
          </p:nvSpPr>
          <p:spPr>
            <a:xfrm>
              <a:off x="2524132" y="3381787"/>
              <a:ext cx="1866300" cy="53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Daniel Carvalho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Dev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4575465" y="3381787"/>
              <a:ext cx="1866300" cy="53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Maria Estela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Dev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6626797" y="3381787"/>
              <a:ext cx="1866300" cy="537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Navarro Guimarães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Dev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1" name="Google Shape;291;p20"/>
            <p:cNvCxnSpPr>
              <a:stCxn id="288" idx="0"/>
              <a:endCxn id="283" idx="2"/>
            </p:cNvCxnSpPr>
            <p:nvPr/>
          </p:nvCxnSpPr>
          <p:spPr>
            <a:xfrm rot="-5400000">
              <a:off x="3478432" y="2616937"/>
              <a:ext cx="743700" cy="786000"/>
            </a:xfrm>
            <a:prstGeom prst="bentConnector3">
              <a:avLst>
                <a:gd fmla="val 49995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2" name="Google Shape;292;p20"/>
            <p:cNvCxnSpPr>
              <a:stCxn id="289" idx="0"/>
              <a:endCxn id="283" idx="2"/>
            </p:cNvCxnSpPr>
            <p:nvPr/>
          </p:nvCxnSpPr>
          <p:spPr>
            <a:xfrm flipH="1" rot="5400000">
              <a:off x="4504065" y="2377237"/>
              <a:ext cx="743700" cy="1265400"/>
            </a:xfrm>
            <a:prstGeom prst="bentConnector3">
              <a:avLst>
                <a:gd fmla="val 49995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3" name="Google Shape;293;p20"/>
            <p:cNvCxnSpPr>
              <a:stCxn id="290" idx="0"/>
              <a:endCxn id="283" idx="2"/>
            </p:cNvCxnSpPr>
            <p:nvPr/>
          </p:nvCxnSpPr>
          <p:spPr>
            <a:xfrm flipH="1" rot="5400000">
              <a:off x="5529697" y="1351537"/>
              <a:ext cx="743700" cy="3316800"/>
            </a:xfrm>
            <a:prstGeom prst="bentConnector3">
              <a:avLst>
                <a:gd fmla="val 49995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